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5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9D70"/>
    <a:srgbClr val="FF0000"/>
    <a:srgbClr val="3C495D"/>
    <a:srgbClr val="6E768B"/>
    <a:srgbClr val="222D3D"/>
    <a:srgbClr val="D7BE82"/>
    <a:srgbClr val="344155"/>
    <a:srgbClr val="716E59"/>
    <a:srgbClr val="364257"/>
    <a:srgbClr val="C18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825A5-FB57-4B84-B738-E121B25CC71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5592B-9381-4412-A16C-AABDC3908E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11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5592B-9381-4412-A16C-AABDC3908E9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28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B947-7610-4C27-B8BA-43D60D8A527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02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5592B-9381-4412-A16C-AABDC3908E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276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E2992-6FB1-499B-94C9-0845BF0A1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266ECF-9A1D-4F09-A3CA-2DB35D70E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E6E796-00EA-408F-B8C7-F5B71DE7B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9AEA4A-3C9D-4C9D-8013-31785BE7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D273E8-F471-415B-8C90-FA833EA9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34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0CD1C6-53D2-45B7-AC57-21EE0B5D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98A8AE-BA5F-40FD-BAE3-2CC132D9C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78D85-548D-48EF-A574-3B5A3479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681835-4A42-4334-A698-85B1F9A5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9EA24B-8F5E-4A86-ADA1-64D607FA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8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777AF77-EB5C-47EF-80CE-8C5C4B1FB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F06D3A-CA88-49ED-AA36-06390A766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DBBE3F-850E-4797-8005-57E4B1B2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ACA55-9FBB-4EFC-A634-03DA0716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D4445C-BE3A-4596-985B-CAF156DA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798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19B68D-7D92-4103-AA4B-4A4D4741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94BFB6-302E-4DEF-B856-C5ADC847A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CCF187-11EF-431E-A847-0F51B8DC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7DC0D8-17D9-4F56-B1F0-BEF03D0F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42F80E-AFB8-4EDE-8F90-0E99D914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22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1CB0F4-D28B-4FBD-A1C8-BFC037FA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A45BC7-CFAA-4B79-A802-35F6C9810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8DE5B3-463F-4855-B779-86545EB5C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37B11B-F300-4B11-874E-7553161D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A865E7-4BF0-435F-81FB-1AB24C11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95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C68A0-B766-4729-A342-D06CE6FF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13165C-F1D0-4DA9-AF27-196DE1486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1E886B-A0FC-4AC9-A4C5-51F698FBE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63829F-8949-431B-879D-DB4DC141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DBD033-3305-4260-A533-F69E31B1D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879884-E61E-4E47-86B3-6276F58A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29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1C3FCE-B44C-4F3E-87EE-A55407CE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DEF09D-C4F4-4384-B5A7-4BBFFB75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E4AA44-EF52-4E8E-A84D-950194D37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25B170-DDF9-4B51-9BF9-4F4B07CFC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5F9D7DC-A60D-4093-9554-286C38260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66CBF77-C013-4053-9E24-C96674E0D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48065EB-5739-4D12-89EE-F5CFEC46E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4A0EE96-6397-443C-8065-7C795E61C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52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56A92-BF0B-4AC1-A7F8-7A2CD5D4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8C8071-89CB-448B-AF4A-EF63C34BF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7CFE9-C9F9-4132-9BE7-2DD8B03B9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C09FD50-E2A1-4733-BAC6-4CF77136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5C213A-6FD8-4086-B553-B5B7952A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716C96-73A6-43D3-B782-5CDB3C71D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6D8FA4-0F7A-454D-8531-9D88995C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59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3BF9E-3E65-478A-9A87-9EECD31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748907-A976-4BD4-8C41-2BFF270CA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465B26-810C-4027-8D97-F93850DFA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830302-A8E3-4C5A-924A-FACD039C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E22862-28C1-43B1-A888-DCF9CAA45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049E62-0632-4BC3-9DB6-E2F3B10F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84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9DDE6-44CC-421B-8498-A2F03D41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BE88122-6EDC-4B78-9219-72840022B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3E8A3A-B238-4033-9863-DF659B6EC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A90F5D0-75F2-4FA0-9D83-CCE077BF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B7485C-5129-416D-88F3-E7B29BEA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E8D6EA-EC15-417F-A2E2-771AA3AB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63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62614-23A3-4CC2-8A00-71776DB3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8F6A6E-E922-4A59-9215-4E789D27C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9FF951-AE55-41DD-B67E-1E007B03D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ED47F-E697-498C-AA72-3D3E3EF2EC5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B5D688-980E-4133-90ED-EFCD1EACB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64834D-33D7-4193-82B7-AEDD8138B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6DD87-79E0-4CE5-8FB1-C2DEA547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46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32A50AB-EA1F-492D-808B-8CC5665478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78"/>
          <a:stretch/>
        </p:blipFill>
        <p:spPr>
          <a:xfrm>
            <a:off x="0" y="-94069"/>
            <a:ext cx="12192000" cy="695206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1339E-D01D-4784-8A1B-7FD4A5E3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55" y="-94069"/>
            <a:ext cx="11826690" cy="5078967"/>
          </a:xfrm>
          <a:noFill/>
        </p:spPr>
        <p:txBody>
          <a:bodyPr>
            <a:normAutofit/>
          </a:bodyPr>
          <a:lstStyle/>
          <a:p>
            <a:pPr algn="l"/>
            <a:r>
              <a:rPr lang="ru-RU" sz="14800" b="1" i="1" dirty="0">
                <a:ln w="57150"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ea typeface="Verdana" panose="020B0604030504040204" pitchFamily="34" charset="0"/>
              </a:rPr>
              <a:t>АЛЕКСАНДР</a:t>
            </a:r>
            <a:br>
              <a:rPr lang="ru-RU" sz="13800" b="1" i="1" dirty="0">
                <a:ln w="57150"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ea typeface="Verdana" panose="020B0604030504040204" pitchFamily="34" charset="0"/>
              </a:rPr>
            </a:br>
            <a:r>
              <a:rPr lang="ru-RU" sz="19900" b="1" i="1" dirty="0">
                <a:ln w="57150"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ea typeface="Verdana" panose="020B0604030504040204" pitchFamily="34" charset="0"/>
              </a:rPr>
              <a:t>НЕВСКИЙ</a:t>
            </a:r>
            <a:endParaRPr lang="ru-RU" sz="13800" b="1" i="1" dirty="0">
              <a:ln w="57150">
                <a:solidFill>
                  <a:schemeClr val="bg1"/>
                </a:solidFill>
              </a:ln>
              <a:noFill/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6FA5BD-7780-439A-9444-2FC4EDA4CD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98873" l="400" r="99167">
                        <a14:foregroundMark x1="55000" y1="15030" x2="57000" y2="20880"/>
                        <a14:foregroundMark x1="57000" y1="20880" x2="58233" y2="22383"/>
                        <a14:foregroundMark x1="54133" y1="38379" x2="52200" y2="40848"/>
                        <a14:foregroundMark x1="53533" y1="57756" x2="53233" y2="64198"/>
                        <a14:foregroundMark x1="53233" y1="64198" x2="53767" y2="66452"/>
                        <a14:foregroundMark x1="20633" y1="67311" x2="433" y2="64627"/>
                        <a14:foregroundMark x1="40100" y1="60601" x2="4367" y2="61621"/>
                        <a14:foregroundMark x1="84700" y1="60118" x2="99167" y2="57112"/>
                        <a14:foregroundMark x1="81967" y1="64466" x2="69067" y2="61782"/>
                        <a14:foregroundMark x1="77300" y1="58615" x2="73533" y2="57112"/>
                        <a14:foregroundMark x1="52800" y1="59098" x2="42200" y2="60440"/>
                        <a14:foregroundMark x1="97600" y1="78744" x2="22300" y2="88030"/>
                        <a14:foregroundMark x1="22300" y1="88030" x2="14900" y2="92485"/>
                        <a14:foregroundMark x1="97100" y1="97531" x2="6267" y2="98873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78"/>
          <a:stretch/>
        </p:blipFill>
        <p:spPr>
          <a:xfrm>
            <a:off x="0" y="-85104"/>
            <a:ext cx="12192000" cy="695206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569754-81F3-409C-9073-A181FDEB54F7}"/>
              </a:ext>
            </a:extLst>
          </p:cNvPr>
          <p:cNvSpPr txBox="1"/>
          <p:nvPr/>
        </p:nvSpPr>
        <p:spPr>
          <a:xfrm>
            <a:off x="284255" y="4540110"/>
            <a:ext cx="6726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Garamond" panose="02020404030301010803" pitchFamily="18" charset="0"/>
              </a:rPr>
              <a:t>МЕЖДУ ВОСТОКОМ И ЗАПАДОМ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A1BD0B-F57A-4F0B-83B2-1145DF54E490}"/>
              </a:ext>
            </a:extLst>
          </p:cNvPr>
          <p:cNvSpPr txBox="1"/>
          <p:nvPr/>
        </p:nvSpPr>
        <p:spPr>
          <a:xfrm>
            <a:off x="284255" y="6028505"/>
            <a:ext cx="3066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Выступление подготовили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endParaRPr lang="ru-RU" i="1" dirty="0">
              <a:solidFill>
                <a:schemeClr val="bg1"/>
              </a:solidFill>
            </a:endParaRPr>
          </a:p>
          <a:p>
            <a:r>
              <a:rPr lang="en-GB" i="1" dirty="0">
                <a:solidFill>
                  <a:schemeClr val="bg1"/>
                </a:solidFill>
              </a:rPr>
              <a:t>1</a:t>
            </a:r>
            <a:r>
              <a:rPr lang="ru-RU" i="1" dirty="0">
                <a:solidFill>
                  <a:schemeClr val="bg1"/>
                </a:solidFill>
              </a:rPr>
              <a:t>ПИб-02-3оп-23, подгруппа 1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F0787DC-4AA8-491A-AEB5-B567AA1EA563}"/>
              </a:ext>
            </a:extLst>
          </p:cNvPr>
          <p:cNvCxnSpPr/>
          <p:nvPr/>
        </p:nvCxnSpPr>
        <p:spPr>
          <a:xfrm>
            <a:off x="367553" y="6048758"/>
            <a:ext cx="2743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B34F1D-B905-487D-9141-510472AB6FE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392" y="6136954"/>
            <a:ext cx="537882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0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7BDA7B-32FD-45C4-9C3F-11CEB7DC7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14" y="1595998"/>
            <a:ext cx="5472286" cy="366600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638C41-F70D-4027-B736-314BB5AA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  <a:ea typeface="+mn-ea"/>
                <a:cs typeface="+mn-cs"/>
              </a:rPr>
              <a:t>Церковь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DD0913-5458-4B47-8374-729271F6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2882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Тот факт, что первая «биография» Невского была написана монахом и что православное духовенство стало вскоре после его смерти почитать князя святым, должен был вызвать недоверие Покровского. Историк обвинил православную церковь не только в объединении с русскими феодалами, но и в сотрудничестве с монголами. «Татарское иго» было выгодно церкви, поскольку сохраняло ее независимость от князей. Митрополит Владимирский вступил в прямые отношения с ханом, выхлопотал у него освобождение от уплаты дани и независимость от княжеского суда и расплатился включением имени монгольского правителя в свои молитвы. Лишь один шаг разделял эту позицию и тезис о том, что православная церковь канонизировала Александра прежде всего из-за его дружественной политики по отношению к монголам.</a:t>
            </a:r>
            <a:endParaRPr lang="ru-RU" b="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F268-15F3-4801-AF95-DCFDB38355D7}"/>
              </a:ext>
            </a:extLst>
          </p:cNvPr>
          <p:cNvSpPr txBox="1"/>
          <p:nvPr/>
        </p:nvSpPr>
        <p:spPr>
          <a:xfrm>
            <a:off x="7444721" y="5350150"/>
            <a:ext cx="439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«Повесть о житие Александра Невского»</a:t>
            </a:r>
          </a:p>
        </p:txBody>
      </p:sp>
    </p:spTree>
    <p:extLst>
      <p:ext uri="{BB962C8B-B14F-4D97-AF65-F5344CB8AC3E}">
        <p14:creationId xmlns:p14="http://schemas.microsoft.com/office/powerpoint/2010/main" val="165100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00D1CB1-546A-402F-ABAD-2766DE757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6448"/>
            <a:ext cx="10515600" cy="872751"/>
          </a:xfrm>
        </p:spPr>
        <p:txBody>
          <a:bodyPr/>
          <a:lstStyle/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Мысль о том, что церковь причислила Александра к лику святых потому, что его монгольская политика служила интересам клира, отсутствует в «Русской истории» Покровского. Однако она присутствует в статье о князе, опубликованной в 1926 г. в «Большой советской энциклопедии»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A439A-B2C8-4164-985C-C0D827C2F859}"/>
              </a:ext>
            </a:extLst>
          </p:cNvPr>
          <p:cNvSpPr txBox="1"/>
          <p:nvPr/>
        </p:nvSpPr>
        <p:spPr>
          <a:xfrm>
            <a:off x="838200" y="1466706"/>
            <a:ext cx="10515600" cy="439269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Оказал ценные услуги новгородскому торговому капиталу, с успехом ограждая его интересы в войнах со шведами, </a:t>
            </a:r>
            <a:r>
              <a:rPr lang="ru-RU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ливонцами</a:t>
            </a: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и литовцами... В 1252 А. достает себе в Орде ярлык на великое княжение, т.е. становится старшим русским феодалом, при верховном сюзерене-хане. Скоро между обеими сторонами — ханом и татарами, с одной, вел. кн. А. и «лучшими» людьми, боярством и купечеством (интересы к-</a:t>
            </a:r>
            <a:r>
              <a:rPr lang="ru-RU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рых</a:t>
            </a: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он выражал) — с другой, создается тесный союз на почве взимания с населения дани. Татары, завоевав Русь, обложили данью все население, причем брали одинаковую сумму как с бедного, так и с богатого. Естественно, это было невыгодно «меньшим людям», «черни», к-рая поэтому и волновалась. В задачу князя входило усмирять ее, склонять к повиновению. В этом отношении особенно много хлопот причинял Великий Новгород... Но и в других городах — </a:t>
            </a:r>
            <a:r>
              <a:rPr lang="ru-RU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Ростове</a:t>
            </a: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Суздале, Владимире, Ярославле — также происходили на этой почве беспорядки, доходящие до того, что в 1262 по приговорам «</a:t>
            </a:r>
            <a:r>
              <a:rPr lang="ru-RU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веч</a:t>
            </a: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.» из них были выгнаны татарские сборщики дани... Русская церковь, хорошо ладившая с ханом, оценила «мирную» политику А. по отношению к татарам и объявила его святым.</a:t>
            </a:r>
            <a:endParaRPr lang="ru-RU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BC489-5867-4010-8C38-B89333C924A8}"/>
              </a:ext>
            </a:extLst>
          </p:cNvPr>
          <p:cNvSpPr txBox="1"/>
          <p:nvPr/>
        </p:nvSpPr>
        <p:spPr>
          <a:xfrm>
            <a:off x="165979" y="782823"/>
            <a:ext cx="106952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ln w="76200">
                  <a:solidFill>
                    <a:schemeClr val="bg1"/>
                  </a:solidFill>
                </a:ln>
                <a:latin typeface="Arial Black" panose="020B0A04020102020204" pitchFamily="34" charset="0"/>
              </a:rPr>
              <a:t>“</a:t>
            </a:r>
            <a:endParaRPr lang="ru-RU" sz="13800" dirty="0">
              <a:ln w="76200"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33213-AB33-4114-A925-D0E59077C07D}"/>
              </a:ext>
            </a:extLst>
          </p:cNvPr>
          <p:cNvSpPr txBox="1"/>
          <p:nvPr/>
        </p:nvSpPr>
        <p:spPr>
          <a:xfrm rot="10800000">
            <a:off x="10819038" y="4346051"/>
            <a:ext cx="106952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ln w="76200">
                  <a:solidFill>
                    <a:schemeClr val="bg1"/>
                  </a:solidFill>
                </a:ln>
                <a:latin typeface="Arial Black" panose="020B0A04020102020204" pitchFamily="34" charset="0"/>
              </a:rPr>
              <a:t>“</a:t>
            </a:r>
            <a:endParaRPr lang="ru-RU" sz="13800" dirty="0">
              <a:ln w="76200"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2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2AFE2E-2EF8-401D-97ED-240DE2FAC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2" y="1834590"/>
            <a:ext cx="3437899" cy="34339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BDBA0-61A7-473D-AF6F-9946A051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Garamond" panose="02020404030301010803" pitchFamily="18" charset="0"/>
                <a:ea typeface="+mn-ea"/>
                <a:cs typeface="+mn-cs"/>
              </a:rPr>
              <a:t>Статьи из «Большой советской энциклопедии»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560B96-7EDE-47B7-A446-D1261850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4590"/>
            <a:ext cx="7606553" cy="4512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Как и у М.Н. Покровского, Александр Невский в первом издании БСЭ представлен как классовый враг.  Автор подчеркивает, что, будучи князем и великим князем, Александр представлял интересы бояр, купцов и монгольских оккупантов, т.е. врагов крестьян и ремесленников. Так, восстания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Ростове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Суздале, Владимире и Ярославле он трактует не как патриотическое движение против чужой власти, а как выступление низших слоев против коалиции князя, бояр, купцов и татар, т.е. как выражение классовой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борьбы.Такая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интерпретация соответствовала доктрине исторического материализма, согласно которой исторический процесс должен быть понят и описан только как последовательность социально-экономических формаций и как история классовой борьбы. Жизнеописание Александра Невского было встроено в этот новый исторический нарратив. Единственная позиция, которую князь мог занять в этом повествовании, находилась в стане врагов, а именно («внутренних») классовых врагов, занявших место врагов «внешних»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01844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722A0A-A3F7-4F42-A340-7F328B18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55860-4B68-431B-BF4B-A49752F73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500" dirty="0">
                <a:latin typeface="-apple-system"/>
              </a:rPr>
              <a:t>Данилевский И.Н. Современные российский дискуссии о князе Александре</a:t>
            </a:r>
            <a:br>
              <a:rPr lang="ru-RU" sz="1500" dirty="0">
                <a:latin typeface="-apple-system"/>
              </a:rPr>
            </a:br>
            <a:r>
              <a:rPr lang="ru-RU" sz="1500" dirty="0">
                <a:latin typeface="-apple-system"/>
              </a:rPr>
              <a:t>Невском // Труды по </a:t>
            </a:r>
            <a:r>
              <a:rPr lang="ru-RU" sz="1500" dirty="0" err="1">
                <a:latin typeface="-apple-system"/>
              </a:rPr>
              <a:t>россиеведению</a:t>
            </a:r>
            <a:r>
              <a:rPr lang="ru-RU" sz="1500" dirty="0">
                <a:latin typeface="-apple-system"/>
              </a:rPr>
              <a:t>. №2. 2010. С. 225 – 236.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dirty="0">
                <a:latin typeface="-apple-system"/>
              </a:rPr>
              <a:t>Долгов В.В. Александр Невский в зеркале альтернативной истории // Вопросы истории. 2016 №11. С. 89 – 97.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dirty="0">
                <a:latin typeface="-apple-system"/>
              </a:rPr>
              <a:t>Долгов В.В. Биография Александра Невского в зеркале «исторического нарратива» // Древняя Русь во времени, в личностях, в идеях. 2016. №5. С. 190 –</a:t>
            </a:r>
            <a:br>
              <a:rPr lang="ru-RU" sz="1500" dirty="0">
                <a:latin typeface="-apple-system"/>
              </a:rPr>
            </a:br>
            <a:r>
              <a:rPr lang="ru-RU" sz="1500" dirty="0">
                <a:latin typeface="-apple-system"/>
              </a:rPr>
              <a:t>212.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dirty="0" err="1">
                <a:latin typeface="-apple-system"/>
              </a:rPr>
              <a:t>Замостьянов</a:t>
            </a:r>
            <a:r>
              <a:rPr lang="ru-RU" sz="1500" dirty="0">
                <a:latin typeface="-apple-system"/>
              </a:rPr>
              <a:t> А. Князь – победитель // Историк. 2021. №5. С. 6 – 11.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dirty="0">
                <a:latin typeface="-apple-system"/>
              </a:rPr>
              <a:t>Иерусалимский Ю.Ю. Лукашенко С. Александр Невский: между западом и</a:t>
            </a:r>
            <a:br>
              <a:rPr lang="ru-RU" sz="1500" dirty="0">
                <a:latin typeface="-apple-system"/>
              </a:rPr>
            </a:br>
            <a:r>
              <a:rPr lang="ru-RU" sz="1500" dirty="0">
                <a:latin typeface="-apple-system"/>
              </a:rPr>
              <a:t>востоком // Вестник Московского государственного областного универ-</a:t>
            </a:r>
            <a:r>
              <a:rPr lang="ru-RU" sz="1500" dirty="0" err="1">
                <a:latin typeface="-apple-system"/>
              </a:rPr>
              <a:t>ситета</a:t>
            </a:r>
            <a:r>
              <a:rPr lang="ru-RU" sz="1500" dirty="0">
                <a:latin typeface="-apple-system"/>
              </a:rPr>
              <a:t>. Серия: История и политические науки. 2021. №1. С. 22 – 34.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dirty="0">
                <a:latin typeface="-apple-system"/>
              </a:rPr>
              <a:t>Кучкин В.А. Александр Невский: победа на Неве, возвращение Пскова, сражение на Чудском озере // Исторический вестник. 2021. Т.35. С. 28 – 43.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dirty="0">
                <a:latin typeface="-apple-system"/>
              </a:rPr>
              <a:t>Майоров А.В. Александр Невский, Бату и хан Мунке: нашествие </a:t>
            </a:r>
            <a:r>
              <a:rPr lang="ru-RU" sz="1500" dirty="0" err="1">
                <a:latin typeface="-apple-system"/>
              </a:rPr>
              <a:t>Неврюя</a:t>
            </a:r>
            <a:r>
              <a:rPr lang="ru-RU" sz="1500" dirty="0">
                <a:latin typeface="-apple-system"/>
              </a:rPr>
              <a:t> и</a:t>
            </a:r>
            <a:br>
              <a:rPr lang="ru-RU" sz="1500" dirty="0">
                <a:latin typeface="-apple-system"/>
              </a:rPr>
            </a:br>
            <a:r>
              <a:rPr lang="ru-RU" sz="1500" dirty="0">
                <a:latin typeface="-apple-system"/>
              </a:rPr>
              <a:t>контроль над русскими землями // Древняя Русь. Вопросы </a:t>
            </a:r>
            <a:r>
              <a:rPr lang="ru-RU" sz="1500" dirty="0" err="1">
                <a:latin typeface="-apple-system"/>
              </a:rPr>
              <a:t>медиевисти-ки</a:t>
            </a:r>
            <a:r>
              <a:rPr lang="ru-RU" sz="1500" dirty="0">
                <a:latin typeface="-apple-system"/>
              </a:rPr>
              <a:t>.</a:t>
            </a:r>
            <a:br>
              <a:rPr lang="ru-RU" sz="1500" dirty="0">
                <a:latin typeface="-apple-system"/>
              </a:rPr>
            </a:br>
            <a:r>
              <a:rPr lang="ru-RU" sz="1500" dirty="0">
                <a:latin typeface="-apple-system"/>
              </a:rPr>
              <a:t>2022. №4(90). С. 23 – 38.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dirty="0">
                <a:latin typeface="-apple-system"/>
              </a:rPr>
              <a:t>Майоров А.В. Александр Невский, римский Папа и монгольский хан: к вопросу о «выборе» между Западом и Востоком // Древняя Русь. Вопросы медиевистики. 2021. №4 (86). С. 5 – 24.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500" dirty="0">
                <a:latin typeface="-apple-system"/>
              </a:rPr>
              <a:t>Смирнов А. Александр Храбрый // Родина. 2021. №5. С. 14 – 21.</a:t>
            </a:r>
            <a:br>
              <a:rPr lang="ru-RU" sz="1500" dirty="0">
                <a:latin typeface="-apple-system"/>
              </a:rPr>
            </a:br>
            <a:endParaRPr lang="ru-RU" sz="1500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2847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46C716-C7CE-46E0-BB14-642E464E8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4" t="2178" r="9709"/>
          <a:stretch/>
        </p:blipFill>
        <p:spPr>
          <a:xfrm>
            <a:off x="7547829" y="1300909"/>
            <a:ext cx="3983771" cy="35416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4C059-D0C8-4E7D-8F11-AE72A62D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762" y="822879"/>
            <a:ext cx="4162876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i="1" dirty="0">
                <a:latin typeface="+mn-lt"/>
                <a:cs typeface="Arial" panose="020B0604020202020204" pitchFamily="34" charset="0"/>
              </a:rPr>
              <a:t>Точка зрения</a:t>
            </a:r>
            <a:r>
              <a:rPr lang="en-US" sz="5400" i="1" dirty="0">
                <a:latin typeface="+mn-lt"/>
                <a:cs typeface="Arial" panose="020B0604020202020204" pitchFamily="34" charset="0"/>
              </a:rPr>
              <a:t>:</a:t>
            </a:r>
            <a:endParaRPr lang="ru-RU" sz="5400" i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1F3EFD-DD62-422D-AB36-34D5BAF19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866899"/>
            <a:ext cx="6197600" cy="2975682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ru-RU" sz="4800" b="0" i="0" u="none" strike="noStrike" dirty="0">
                <a:effectLst/>
              </a:rPr>
              <a:t>Александр Невский был приспешником новгородской торговой буржуазии</a:t>
            </a:r>
            <a:endParaRPr lang="ru-RU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54063-1A49-40C6-B7F8-3FD49AD01B20}"/>
              </a:ext>
            </a:extLst>
          </p:cNvPr>
          <p:cNvSpPr txBox="1"/>
          <p:nvPr/>
        </p:nvSpPr>
        <p:spPr>
          <a:xfrm>
            <a:off x="6604681" y="5474744"/>
            <a:ext cx="49269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b="0" i="1" dirty="0">
                <a:effectLst/>
              </a:rPr>
              <a:t>русский историк-марксист, большевистский революционер, общественный и политический деятель</a:t>
            </a:r>
            <a:endParaRPr lang="ru-RU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AB7E3-5B43-4489-B111-CE71EFF48879}"/>
              </a:ext>
            </a:extLst>
          </p:cNvPr>
          <p:cNvSpPr txBox="1"/>
          <p:nvPr/>
        </p:nvSpPr>
        <p:spPr>
          <a:xfrm>
            <a:off x="201838" y="1035541"/>
            <a:ext cx="106952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ln w="76200">
                  <a:solidFill>
                    <a:schemeClr val="bg1"/>
                  </a:solidFill>
                </a:ln>
                <a:latin typeface="Arial Black" panose="020B0A04020102020204" pitchFamily="34" charset="0"/>
              </a:rPr>
              <a:t>“</a:t>
            </a:r>
            <a:endParaRPr lang="ru-RU" sz="13800" dirty="0">
              <a:ln w="76200"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B043D-03E2-4337-8FDD-0B7C56C3103E}"/>
              </a:ext>
            </a:extLst>
          </p:cNvPr>
          <p:cNvSpPr txBox="1"/>
          <p:nvPr/>
        </p:nvSpPr>
        <p:spPr>
          <a:xfrm rot="10800000">
            <a:off x="6150767" y="3429000"/>
            <a:ext cx="106952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3800">
                <a:ln w="38100">
                  <a:solidFill>
                    <a:schemeClr val="bg1"/>
                  </a:solidFill>
                </a:ln>
                <a:latin typeface="Arial Black" panose="020B0A04020102020204" pitchFamily="34" charset="0"/>
              </a:defRPr>
            </a:lvl1pPr>
          </a:lstStyle>
          <a:p>
            <a:r>
              <a:rPr lang="en-US" dirty="0">
                <a:ln w="76200">
                  <a:solidFill>
                    <a:schemeClr val="bg1"/>
                  </a:solidFill>
                </a:ln>
              </a:rPr>
              <a:t>“</a:t>
            </a:r>
            <a:endParaRPr lang="ru-RU" dirty="0">
              <a:ln w="76200">
                <a:solidFill>
                  <a:schemeClr val="bg1"/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9835F0-8E86-4EFA-A79E-62325DDCBED5}"/>
              </a:ext>
            </a:extLst>
          </p:cNvPr>
          <p:cNvSpPr txBox="1"/>
          <p:nvPr/>
        </p:nvSpPr>
        <p:spPr>
          <a:xfrm>
            <a:off x="7457625" y="4910760"/>
            <a:ext cx="4073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- </a:t>
            </a:r>
            <a:r>
              <a:rPr lang="ru-RU" sz="36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М.Н. Покровский</a:t>
            </a:r>
            <a:endParaRPr lang="ru-RU" sz="3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78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8949A-7939-43A0-A764-C735DF5A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dirty="0">
                <a:latin typeface="Garamond" panose="02020404030301010803" pitchFamily="18" charset="0"/>
                <a:ea typeface="+mn-ea"/>
                <a:cs typeface="+mn-cs"/>
              </a:rPr>
              <a:t>Переславль-Залесский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60D005-3B7D-4C53-8AEF-D43C56A59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25" y="1697732"/>
            <a:ext cx="6822181" cy="4351337"/>
          </a:xfrm>
          <a:prstGeom prst="roundRect">
            <a:avLst>
              <a:gd name="adj" fmla="val 9250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B59E1-BF30-4265-B749-5D35379C3863}"/>
              </a:ext>
            </a:extLst>
          </p:cNvPr>
          <p:cNvSpPr txBox="1"/>
          <p:nvPr/>
        </p:nvSpPr>
        <p:spPr>
          <a:xfrm>
            <a:off x="838200" y="1690688"/>
            <a:ext cx="3446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Александр Невский родился в городе Переславль-Залесский 13 мая 1221 года. Его отец, Ярослав Всеволодович, тогда занимал в этом городе княжий стол.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2B865-F039-40BC-9137-D5D9219FE85D}"/>
              </a:ext>
            </a:extLst>
          </p:cNvPr>
          <p:cNvSpPr txBox="1"/>
          <p:nvPr/>
        </p:nvSpPr>
        <p:spPr>
          <a:xfrm>
            <a:off x="5553615" y="62026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«</a:t>
            </a:r>
            <a:r>
              <a:rPr lang="ru-RU" i="1" dirty="0"/>
              <a:t>Переславль-Залесский</a:t>
            </a:r>
            <a:r>
              <a:rPr lang="en-US" i="1" dirty="0"/>
              <a:t>», </a:t>
            </a:r>
            <a:r>
              <a:rPr lang="ru-RU" i="1" dirty="0" err="1"/>
              <a:t>Ладыгин</a:t>
            </a:r>
            <a:r>
              <a:rPr lang="ru-RU" i="1" dirty="0"/>
              <a:t> Олег, 2019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319E62E-5703-47BC-B978-9F7EBBA57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1697"/>
            <a:ext cx="3823447" cy="2547372"/>
          </a:xfrm>
          <a:prstGeom prst="round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BD272A-9A7A-4DD2-8655-E5CD8D2BCB26}"/>
              </a:ext>
            </a:extLst>
          </p:cNvPr>
          <p:cNvSpPr txBox="1"/>
          <p:nvPr/>
        </p:nvSpPr>
        <p:spPr>
          <a:xfrm>
            <a:off x="1091472" y="6105752"/>
            <a:ext cx="3316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Макет Переславля-Залесского в </a:t>
            </a:r>
            <a:r>
              <a:rPr lang="en-US" i="1" dirty="0"/>
              <a:t>XII-XIII</a:t>
            </a:r>
            <a:r>
              <a:rPr lang="ru-RU" i="1" dirty="0"/>
              <a:t> веках</a:t>
            </a:r>
          </a:p>
        </p:txBody>
      </p:sp>
    </p:spTree>
    <p:extLst>
      <p:ext uri="{BB962C8B-B14F-4D97-AF65-F5344CB8AC3E}">
        <p14:creationId xmlns:p14="http://schemas.microsoft.com/office/powerpoint/2010/main" val="411307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B64F857E-384B-4ADA-B096-F6BB38522F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19964">
            <a:off x="-1017233" y="2341791"/>
            <a:ext cx="3893188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445DCE-0CFE-4C9B-8C44-859CA327B138}"/>
              </a:ext>
            </a:extLst>
          </p:cNvPr>
          <p:cNvSpPr txBox="1"/>
          <p:nvPr/>
        </p:nvSpPr>
        <p:spPr>
          <a:xfrm>
            <a:off x="3979875" y="349273"/>
            <a:ext cx="32223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Garamond" panose="02020404030301010803" pitchFamily="18" charset="0"/>
              </a:rPr>
              <a:t>Родители</a:t>
            </a: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592AD0-695D-4814-A72E-CE4A4CC7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36"/>
          <a:stretch/>
        </p:blipFill>
        <p:spPr>
          <a:xfrm rot="19963347">
            <a:off x="9670033" y="-1314107"/>
            <a:ext cx="3893188" cy="5648499"/>
          </a:xfrm>
          <a:prstGeom prst="rect">
            <a:avLst/>
          </a:prstGeom>
        </p:spPr>
      </p:pic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4184F19-3BF0-44EE-AD1F-1BFF2EEDDF4B}"/>
              </a:ext>
            </a:extLst>
          </p:cNvPr>
          <p:cNvCxnSpPr/>
          <p:nvPr/>
        </p:nvCxnSpPr>
        <p:spPr>
          <a:xfrm>
            <a:off x="5510239" y="30910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Объект 4">
            <a:extLst>
              <a:ext uri="{FF2B5EF4-FFF2-40B4-BE49-F238E27FC236}">
                <a16:creationId xmlns:a16="http://schemas.microsoft.com/office/drawing/2014/main" id="{A2F5C603-D877-41FF-851A-545539AEF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t="11404" r="13704" b="11132"/>
          <a:stretch/>
        </p:blipFill>
        <p:spPr>
          <a:xfrm>
            <a:off x="1970052" y="1497929"/>
            <a:ext cx="2783800" cy="3765140"/>
          </a:xfrm>
          <a:prstGeom prst="round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2428D8-E210-489F-9E5E-C47F2B983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" r="47809" b="2353"/>
          <a:stretch/>
        </p:blipFill>
        <p:spPr>
          <a:xfrm>
            <a:off x="7317954" y="1481045"/>
            <a:ext cx="2584877" cy="3752927"/>
          </a:xfrm>
          <a:prstGeom prst="round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3A2A0F-A9C7-43ED-895C-9F4E525D99D6}"/>
              </a:ext>
            </a:extLst>
          </p:cNvPr>
          <p:cNvSpPr txBox="1"/>
          <p:nvPr/>
        </p:nvSpPr>
        <p:spPr>
          <a:xfrm>
            <a:off x="1556668" y="5263069"/>
            <a:ext cx="3610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Garamond" panose="02020404030301010803" pitchFamily="18" charset="0"/>
              </a:rPr>
              <a:t>Феодосия (Ростислава) Мстиславна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8DDACC-F77E-4134-AF21-FE1D93B16679}"/>
              </a:ext>
            </a:extLst>
          </p:cNvPr>
          <p:cNvSpPr txBox="1"/>
          <p:nvPr/>
        </p:nvSpPr>
        <p:spPr>
          <a:xfrm>
            <a:off x="6874334" y="5263069"/>
            <a:ext cx="3610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Garamond" panose="02020404030301010803" pitchFamily="18" charset="0"/>
              </a:rPr>
              <a:t>Ярослав (Феодор) Всеволодович</a:t>
            </a:r>
          </a:p>
        </p:txBody>
      </p:sp>
    </p:spTree>
    <p:extLst>
      <p:ext uri="{BB962C8B-B14F-4D97-AF65-F5344CB8AC3E}">
        <p14:creationId xmlns:p14="http://schemas.microsoft.com/office/powerpoint/2010/main" val="259311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A3895-6DE1-4DC5-8C7C-722528F2E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" t="404" r="43632"/>
          <a:stretch/>
        </p:blipFill>
        <p:spPr>
          <a:xfrm>
            <a:off x="0" y="0"/>
            <a:ext cx="5495365" cy="685264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D9F8B-7DE8-4AC6-ABAE-5CC0597D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082" y="141008"/>
            <a:ext cx="7767918" cy="1325563"/>
          </a:xfrm>
        </p:spPr>
        <p:txBody>
          <a:bodyPr/>
          <a:lstStyle/>
          <a:p>
            <a:r>
              <a:rPr lang="ru-RU" sz="6000" dirty="0">
                <a:latin typeface="Garamond" panose="02020404030301010803" pitchFamily="18" charset="0"/>
                <a:ea typeface="+mn-ea"/>
                <a:cs typeface="+mn-cs"/>
              </a:rPr>
              <a:t>Княжение в Новгороде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CC62B7-34C3-49BB-8EAA-A5B8510E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66571"/>
            <a:ext cx="4953000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Два старших брата, Федор и Александр были посажены их отцом на княжение в Новгороде. Это событие произошло в 1230 году, на тот момент Александру было 8 лет, Федору – 10. Через три года старший брат скончался, единственным властителем в княжестве остается Александр, которому на тот момент исполнилось только 11 лет. Править малолетнему княжичу помогает отец, но так будет только до 1236 года. В этот период Ярослав покидает Новгород, уезжает в Киев, затем переселяется во Владимир. Александр становится самостоятельным правителем Новгорода. На тот момент ему было всего 16 лет.</a:t>
            </a:r>
            <a:endParaRPr lang="ru-RU" b="0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619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2BD8E-F333-413F-AC24-6E5AD6C8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6000" dirty="0">
                <a:latin typeface="Garamond" panose="02020404030301010803" pitchFamily="18" charset="0"/>
                <a:ea typeface="+mn-ea"/>
                <a:cs typeface="+mn-cs"/>
              </a:rPr>
              <a:t>Достижения Александра Невского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4963E9-6B64-44F0-8133-30C1CE8C3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Совершил судьбоносный для России выбор между Западом и Востоком – в пользу последнего</a:t>
            </a:r>
          </a:p>
          <a:p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В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1240 г. предотвратил «потерю Русью берегов Финского залива и полную экономическую блокаду Руси»</a:t>
            </a:r>
          </a:p>
          <a:p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В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Прибалтике было остановлено продвижение Ордена на восток</a:t>
            </a:r>
          </a:p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Под его командованием «все объединенные силы, которыми тогда располагала Русь», в 1242 г. в «решительной битве» на льду Чудского озера, о которой «с тревогой и надеждой думал народ и в Новгороде, и во Пскове, и в Ладоге, и в Москве, и в Твери, и во Владимире», определили дальнейшую судьбу Русской земли</a:t>
            </a:r>
          </a:p>
          <a:p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И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менно он своим «подвигом самодисциплины и смирения» «сохранил православие как нравственно-политическую силу русского народа», и именно наследием его подвигов явилось великое Государство Российское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38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AC558F-364E-4440-863C-5F49CA6D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>
                <a:latin typeface="Garamond" panose="02020404030301010803" pitchFamily="18" charset="0"/>
                <a:ea typeface="+mn-ea"/>
                <a:cs typeface="+mn-cs"/>
              </a:rPr>
              <a:t>Мнение сторонников другого подхода</a:t>
            </a:r>
            <a:r>
              <a:rPr lang="en-US" sz="5400" dirty="0">
                <a:latin typeface="Garamond" panose="02020404030301010803" pitchFamily="18" charset="0"/>
                <a:ea typeface="+mn-ea"/>
                <a:cs typeface="+mn-cs"/>
              </a:rPr>
              <a:t>*</a:t>
            </a:r>
            <a:endParaRPr lang="ru-RU" sz="5400" dirty="0"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48F989-A73C-426B-B0D3-7A5D3112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«Сдал» монгольским ордам Великий Новгород и Псков, до которых не добрались полчища Батыя в 1237–1238 гг.</a:t>
            </a:r>
          </a:p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Александр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I”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 именно так титулуется во многих современных изданиях. В житийной повести его статус определялся скромнее: «Солнце земли Суздальской»</a:t>
            </a:r>
          </a:p>
          <a:p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В 1227 он, топя в крови первые попытки сопротивления Орде городских «низов», обеспечил почти на четверть столетия власть ордынских ханов и, следовательно, закрепил деспотическую систему государственного управления на Руси, навязав ее своей родине и тем самым затормозив развитие на несколько столетий вперед</a:t>
            </a:r>
          </a:p>
          <a:p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</a:rPr>
              <a:t>«Позор русского исторического сознания, русской исторической памяти в том, что Александр Невский стал непререкаемым понятием национальной гордости, стал фетишем, стал знаменем не секты или партии, а того самого народа, чью историческую судьбу он жестоко исковеркал... Александр Невский, вне всякого сомнения, был национальным изменником»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E4656F-1C79-4DBA-A0AC-CB1F7E287392}"/>
              </a:ext>
            </a:extLst>
          </p:cNvPr>
          <p:cNvSpPr txBox="1"/>
          <p:nvPr/>
        </p:nvSpPr>
        <p:spPr>
          <a:xfrm flipH="1">
            <a:off x="838200" y="5992297"/>
            <a:ext cx="642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</a:t>
            </a:r>
            <a:r>
              <a:rPr lang="ru-RU" dirty="0"/>
              <a:t>не преувеличивающих заслуги Александра перед отечеством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ED907B7-7C75-4C2E-BBAD-F9B3864FCA1C}"/>
              </a:ext>
            </a:extLst>
          </p:cNvPr>
          <p:cNvCxnSpPr/>
          <p:nvPr/>
        </p:nvCxnSpPr>
        <p:spPr>
          <a:xfrm>
            <a:off x="909917" y="5880847"/>
            <a:ext cx="20932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1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5629B9-58B6-4B8B-912D-13C7837CF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08"/>
          <a:stretch/>
        </p:blipFill>
        <p:spPr>
          <a:xfrm>
            <a:off x="6485964" y="44824"/>
            <a:ext cx="5401236" cy="68131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37EEA-CF32-49FB-9002-FE536F46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4671" cy="1325563"/>
          </a:xfrm>
        </p:spPr>
        <p:txBody>
          <a:bodyPr>
            <a:normAutofit fontScale="90000"/>
          </a:bodyPr>
          <a:lstStyle/>
          <a:p>
            <a:r>
              <a:rPr lang="ru-RU" sz="4900" dirty="0">
                <a:latin typeface="Garamond" panose="02020404030301010803" pitchFamily="18" charset="0"/>
                <a:ea typeface="+mn-ea"/>
                <a:cs typeface="+mn-cs"/>
              </a:rPr>
              <a:t>М. Н. Покровский об Александре Невском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330F34-A1B6-4387-996E-EE8AB885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4671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содержательной части «Русской истории в самом сжатом очерке» Покровского имя Александра Невского не встречается ни разу. Князь упомянут лишь в сводных таблицах, помещенных в конце учебника, очевидно, по указанию Ленина. В части таблицы, посвященной XIII в., в разделе «Главные события внешней истории» автор замечает: «Новгород... отбивается на Западе (разгром шведских "крестоносцев" на Неве 1240 и немецких на Чудском озере 1242)».</a:t>
            </a:r>
            <a:endParaRPr lang="ru-RU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869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666653-3C47-4DA4-9FC1-50980F18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ru-RU" dirty="0">
                <a:latin typeface="Garamond" panose="02020404030301010803" pitchFamily="18" charset="0"/>
                <a:ea typeface="+mn-ea"/>
                <a:cs typeface="+mn-cs"/>
              </a:rPr>
              <a:t>Александр Невский, как правитель-феодал: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C45171-247D-4F8B-8C48-1ABD6FB63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У Покровского не могло быть сомнений в классовой принадлежности Александра Невского. Жизнь новгородского князя пришлась на ту эпоху русской истории, которую историк называет переходным периодом от рабовладельческого общества к эпохе классического феодализма. «Величайшие из феодалов», князья, полагает Покровский, «не только грабили, а увлекались военной славой». С точки зрения историка-марксиста, Александр Невский без сомнения принадлежал к классу правителей-феодалов. У новгородского князя было и отягчающее вину обстоятельство: он выигрывал не только от феодального порядка, но и от мирной монгольской политики и внес существенный вклад в ее укрепление.</a:t>
            </a:r>
          </a:p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Покровский полагал, что именно монголы (или, как он их называет, «татары») «не только разорили города и увели население в плен, но, укрепляя свою власть, они с корнем вырвали всюду... городскую свободу». Покровский не скрывает своей симпатии к новгородской вечевой демократии, которая «в действительности» была «республикой». Новгород, по его мнению, был последним бастионом «городской Руси», павшей после «татарского нашествия». Можно сказать, что князь участвовал в разгроме «городской» и становлении «феодальной» Руси, хотя ему и не удалось разрушить новгородскую вечевую демократию.</a:t>
            </a:r>
            <a:endParaRPr lang="ru-RU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6909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1660</Words>
  <Application>Microsoft Office PowerPoint</Application>
  <PresentationFormat>Широкоэкранный</PresentationFormat>
  <Paragraphs>58</Paragraphs>
  <Slides>13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-apple-system</vt:lpstr>
      <vt:lpstr>Arial</vt:lpstr>
      <vt:lpstr>Arial Black</vt:lpstr>
      <vt:lpstr>Calibri</vt:lpstr>
      <vt:lpstr>Calibri Light</vt:lpstr>
      <vt:lpstr>Century Gothic</vt:lpstr>
      <vt:lpstr>Garamond</vt:lpstr>
      <vt:lpstr>Тема Office</vt:lpstr>
      <vt:lpstr>АЛЕКСАНДР НЕВСКИЙ</vt:lpstr>
      <vt:lpstr>Точка зрения:</vt:lpstr>
      <vt:lpstr>Переславль-Залесский</vt:lpstr>
      <vt:lpstr>Презентация PowerPoint</vt:lpstr>
      <vt:lpstr>Княжение в Новгороде</vt:lpstr>
      <vt:lpstr>Достижения Александра Невского</vt:lpstr>
      <vt:lpstr>Мнение сторонников другого подхода*</vt:lpstr>
      <vt:lpstr>М. Н. Покровский об Александре Невском</vt:lpstr>
      <vt:lpstr>Александр Невский, как правитель-феодал:</vt:lpstr>
      <vt:lpstr>Церковь</vt:lpstr>
      <vt:lpstr>Презентация PowerPoint</vt:lpstr>
      <vt:lpstr>Статьи из «Большой советской энциклопедии»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Русь в годы правления Александра Невского</dc:title>
  <dc:creator>zeloniyosminog@gmail.com</dc:creator>
  <cp:lastModifiedBy>zeloniyosminog@gmail.com</cp:lastModifiedBy>
  <cp:revision>33</cp:revision>
  <dcterms:created xsi:type="dcterms:W3CDTF">2024-03-08T19:43:54Z</dcterms:created>
  <dcterms:modified xsi:type="dcterms:W3CDTF">2024-03-13T16:58:50Z</dcterms:modified>
</cp:coreProperties>
</file>